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67" r:id="rId5"/>
    <p:sldId id="335" r:id="rId6"/>
    <p:sldId id="336" r:id="rId7"/>
    <p:sldId id="337" r:id="rId8"/>
    <p:sldId id="294" r:id="rId9"/>
    <p:sldId id="354" r:id="rId10"/>
    <p:sldId id="268" r:id="rId11"/>
    <p:sldId id="341" r:id="rId12"/>
    <p:sldId id="343" r:id="rId13"/>
    <p:sldId id="342" r:id="rId14"/>
    <p:sldId id="345" r:id="rId15"/>
    <p:sldId id="344" r:id="rId16"/>
    <p:sldId id="346" r:id="rId17"/>
    <p:sldId id="340" r:id="rId18"/>
    <p:sldId id="338" r:id="rId19"/>
    <p:sldId id="339" r:id="rId20"/>
    <p:sldId id="355" r:id="rId21"/>
    <p:sldId id="353" r:id="rId22"/>
    <p:sldId id="356" r:id="rId23"/>
    <p:sldId id="349" r:id="rId24"/>
    <p:sldId id="350" r:id="rId25"/>
    <p:sldId id="351" r:id="rId26"/>
    <p:sldId id="348" r:id="rId27"/>
    <p:sldId id="347" r:id="rId28"/>
    <p:sldId id="334" r:id="rId29"/>
    <p:sldId id="298" r:id="rId30"/>
    <p:sldId id="301" r:id="rId31"/>
    <p:sldId id="302" r:id="rId32"/>
    <p:sldId id="331" r:id="rId33"/>
    <p:sldId id="290" r:id="rId34"/>
    <p:sldId id="292" r:id="rId35"/>
    <p:sldId id="291" r:id="rId36"/>
    <p:sldId id="293" r:id="rId37"/>
    <p:sldId id="280" r:id="rId38"/>
    <p:sldId id="276" r:id="rId39"/>
    <p:sldId id="320" r:id="rId40"/>
    <p:sldId id="321" r:id="rId41"/>
    <p:sldId id="277" r:id="rId42"/>
    <p:sldId id="279" r:id="rId43"/>
    <p:sldId id="332" r:id="rId44"/>
    <p:sldId id="283" r:id="rId45"/>
    <p:sldId id="278" r:id="rId46"/>
    <p:sldId id="289" r:id="rId47"/>
    <p:sldId id="318" r:id="rId48"/>
    <p:sldId id="272" r:id="rId49"/>
    <p:sldId id="275" r:id="rId50"/>
    <p:sldId id="319" r:id="rId51"/>
    <p:sldId id="271" r:id="rId52"/>
    <p:sldId id="309" r:id="rId53"/>
    <p:sldId id="274" r:id="rId54"/>
    <p:sldId id="284" r:id="rId55"/>
    <p:sldId id="286" r:id="rId56"/>
    <p:sldId id="288" r:id="rId57"/>
    <p:sldId id="326" r:id="rId58"/>
    <p:sldId id="327" r:id="rId59"/>
    <p:sldId id="328" r:id="rId60"/>
    <p:sldId id="333" r:id="rId61"/>
    <p:sldId id="297" r:id="rId62"/>
    <p:sldId id="265" r:id="rId63"/>
    <p:sldId id="262" r:id="rId6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65" autoAdjust="0"/>
  </p:normalViewPr>
  <p:slideViewPr>
    <p:cSldViewPr>
      <p:cViewPr varScale="1">
        <p:scale>
          <a:sx n="109" d="100"/>
          <a:sy n="109" d="100"/>
        </p:scale>
        <p:origin x="159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C06C9D-ACE6-4476-AF86-A0B42ED73438}" type="presOf" srcId="{00703610-52B9-4FB5-B775-3790B9F75948}" destId="{4E48F8CC-5CEB-4107-AC48-3DC7A4B0A050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39151453-668F-42A6-ACF4-9B1372AB1CE3}" type="presOf" srcId="{3F4C9F82-9E0E-48BA-A416-6C5A9FFD3CB0}" destId="{7A3CB8F4-C9A6-4522-B663-AED31FFA5965}" srcOrd="0" destOrd="0" presId="urn:microsoft.com/office/officeart/2008/layout/RadialCluster"/>
    <dgm:cxn modelId="{A463370F-24D7-4FE3-8B7A-491AABD1A09D}" type="presOf" srcId="{76DBA91D-1E19-4CBE-AEC7-36BB84AAD8FE}" destId="{8C2C9A3E-8756-4B9A-902F-2BDA27D005E6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3101C7FE-B6E3-4359-B4D2-DF48014B2D43}" type="presOf" srcId="{1345F2B0-7266-4A2F-925C-87E780E3DC2F}" destId="{C4DF09B6-29CE-4F3E-BCFC-C9F666C1F4E5}" srcOrd="0" destOrd="0" presId="urn:microsoft.com/office/officeart/2008/layout/RadialCluster"/>
    <dgm:cxn modelId="{8F0AC299-7F48-4C71-844D-28EEABF26ED3}" type="presOf" srcId="{1DEE8FD8-5A94-4F2C-BA43-F8E0A144D9E1}" destId="{E77FFB8F-6E41-4CBC-828B-972850020B87}" srcOrd="0" destOrd="0" presId="urn:microsoft.com/office/officeart/2008/layout/RadialCluster"/>
    <dgm:cxn modelId="{A961B49F-71F9-463B-A0FE-38390581DCD7}" type="presOf" srcId="{70CD8A63-D4E5-44B2-A016-3845CA064653}" destId="{ED42EFD9-5968-4B27-A72A-C6B16D3DFD00}" srcOrd="0" destOrd="0" presId="urn:microsoft.com/office/officeart/2008/layout/RadialCluster"/>
    <dgm:cxn modelId="{F151A985-510B-44C6-9D9A-9CA69976E4B7}" type="presOf" srcId="{7DD15F3C-9F4B-4F2F-A634-DD98C9E483A9}" destId="{3FDA9822-3C98-4A35-B588-2CCE1FA04754}" srcOrd="0" destOrd="0" presId="urn:microsoft.com/office/officeart/2008/layout/RadialCluster"/>
    <dgm:cxn modelId="{18BEF07D-2D5A-4DEA-8CC9-8F5874F61F5F}" type="presOf" srcId="{49BD7ADF-6891-4EC5-87D2-DAC7E3ADA28E}" destId="{34F4BF76-ADDF-48F3-AF56-75C4180F1A47}" srcOrd="0" destOrd="0" presId="urn:microsoft.com/office/officeart/2008/layout/RadialCluster"/>
    <dgm:cxn modelId="{F8EC19C6-885B-4792-80F0-CC96DE5EB181}" type="presParOf" srcId="{34F4BF76-ADDF-48F3-AF56-75C4180F1A47}" destId="{FB3D14E7-D4F1-4BBF-8324-75B4AECC6117}" srcOrd="0" destOrd="0" presId="urn:microsoft.com/office/officeart/2008/layout/RadialCluster"/>
    <dgm:cxn modelId="{506DD594-F481-4C3C-8077-A6FF525FF17D}" type="presParOf" srcId="{FB3D14E7-D4F1-4BBF-8324-75B4AECC6117}" destId="{8C2C9A3E-8756-4B9A-902F-2BDA27D005E6}" srcOrd="0" destOrd="0" presId="urn:microsoft.com/office/officeart/2008/layout/RadialCluster"/>
    <dgm:cxn modelId="{7FFBDED8-2F62-4198-BAA9-E1746313A7D1}" type="presParOf" srcId="{FB3D14E7-D4F1-4BBF-8324-75B4AECC6117}" destId="{C4DF09B6-29CE-4F3E-BCFC-C9F666C1F4E5}" srcOrd="1" destOrd="0" presId="urn:microsoft.com/office/officeart/2008/layout/RadialCluster"/>
    <dgm:cxn modelId="{ED4484CA-FBB8-4174-B0DE-853CBDF1255A}" type="presParOf" srcId="{FB3D14E7-D4F1-4BBF-8324-75B4AECC6117}" destId="{E77FFB8F-6E41-4CBC-828B-972850020B87}" srcOrd="2" destOrd="0" presId="urn:microsoft.com/office/officeart/2008/layout/RadialCluster"/>
    <dgm:cxn modelId="{6BC4BD6C-F2C0-4404-A4FA-FC761BEB8FAE}" type="presParOf" srcId="{FB3D14E7-D4F1-4BBF-8324-75B4AECC6117}" destId="{7A3CB8F4-C9A6-4522-B663-AED31FFA5965}" srcOrd="3" destOrd="0" presId="urn:microsoft.com/office/officeart/2008/layout/RadialCluster"/>
    <dgm:cxn modelId="{B269D409-BEDB-4332-96DD-9ADAFE863467}" type="presParOf" srcId="{FB3D14E7-D4F1-4BBF-8324-75B4AECC6117}" destId="{ED42EFD9-5968-4B27-A72A-C6B16D3DFD00}" srcOrd="4" destOrd="0" presId="urn:microsoft.com/office/officeart/2008/layout/RadialCluster"/>
    <dgm:cxn modelId="{6AF5AE33-228A-416A-986F-F2ED41F34699}" type="presParOf" srcId="{FB3D14E7-D4F1-4BBF-8324-75B4AECC6117}" destId="{4E48F8CC-5CEB-4107-AC48-3DC7A4B0A050}" srcOrd="5" destOrd="0" presId="urn:microsoft.com/office/officeart/2008/layout/RadialCluster"/>
    <dgm:cxn modelId="{BCB82E0B-0156-4BE4-AB53-E8582031A717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  <a:endParaRPr lang="tr-TR" b="1" i="0" dirty="0" smtClean="0"/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  <a:endParaRPr lang="tr-TR" b="1" i="0" dirty="0" smtClean="0"/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</a:t>
          </a:r>
          <a:r>
            <a:rPr lang="tr-TR" b="1" i="0" dirty="0" smtClean="0"/>
            <a:t>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“Everywhere” Document Regeneration</a:t>
          </a:r>
          <a:r>
            <a:rPr lang="tr-TR" sz="1600" b="1" kern="1200" dirty="0" smtClean="0"/>
            <a:t>:</a:t>
          </a:r>
          <a:r>
            <a:rPr lang="en-US" sz="1600" b="1" kern="1200" dirty="0" smtClean="0"/>
            <a:t> "tell once, show everywhere“: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recycling knowledge from (1) the same document, or of (2) another related document</a:t>
          </a:r>
          <a:endParaRPr lang="en-US" sz="16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Consistency Checking: </a:t>
          </a:r>
          <a:r>
            <a:rPr lang="en-GB" sz="1600" b="1" kern="1200" dirty="0" smtClean="0"/>
            <a:t>the objective to provide a Consistency Checker that automates Quality Reviews of  Requirements Engineering</a:t>
          </a:r>
          <a:endParaRPr lang="en-US" sz="16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Open API for Future Dissemination and </a:t>
          </a:r>
          <a:r>
            <a:rPr lang="en-US" sz="1600" b="1" kern="1200" noProof="0" dirty="0" smtClean="0"/>
            <a:t>Exploitation</a:t>
          </a:r>
          <a:r>
            <a:rPr lang="tr-TR" sz="1600" b="1" kern="1200" dirty="0" smtClean="0"/>
            <a:t> </a:t>
          </a:r>
          <a:r>
            <a:rPr lang="en-US" sz="1600" b="1" kern="1200" noProof="0" dirty="0" smtClean="0"/>
            <a:t>to</a:t>
          </a:r>
          <a:r>
            <a:rPr lang="en-GB" sz="1600" kern="1200" dirty="0" smtClean="0"/>
            <a:t> </a:t>
          </a:r>
          <a:r>
            <a:rPr lang="en-GB" sz="1600" b="1" kern="1200" dirty="0" smtClean="0"/>
            <a:t>further extend the Business Value Chain</a:t>
          </a:r>
          <a:endParaRPr lang="en-US" sz="16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“MW” Knowledge Dissemination Standard (.mw ModelWriter exchange format)</a:t>
          </a:r>
          <a:endParaRPr lang="en-US" sz="16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5th International ModelWriter Workshop in Ludwigsburg, Germany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Nov 2</a:t>
          </a:r>
          <a:r>
            <a:rPr lang="tr-TR" sz="1600" b="1" i="0" kern="1200" dirty="0" smtClean="0"/>
            <a:t>-5</a:t>
          </a:r>
          <a:r>
            <a:rPr lang="en-US" sz="1600" b="1" i="0" kern="1200" dirty="0" smtClean="0"/>
            <a:t>, 2015</a:t>
          </a:r>
          <a:r>
            <a:rPr lang="tr-TR" sz="1600" b="1" i="0" kern="1200" dirty="0" smtClean="0"/>
            <a:t>) [M16]</a:t>
          </a:r>
          <a:endParaRPr lang="tr-TR" sz="1600" b="1" i="0" kern="1200" dirty="0" smtClean="0"/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4th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Sep 23-24, 2015</a:t>
          </a:r>
          <a:r>
            <a:rPr lang="tr-TR" sz="1600" b="1" i="0" kern="1200" dirty="0" smtClean="0"/>
            <a:t>) [M12]</a:t>
          </a:r>
          <a:endParaRPr lang="tr-TR" sz="1600" b="1" i="0" kern="1200" dirty="0" smtClean="0"/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3rd International ModelWriter Workshop in Toulouse, France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Jun 22-23, 2015</a:t>
          </a:r>
          <a:r>
            <a:rPr lang="tr-TR" sz="1600" b="1" i="0" kern="1200" dirty="0" smtClean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2nd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Apr 30, 2015</a:t>
          </a:r>
          <a:r>
            <a:rPr lang="tr-TR" sz="1600" b="1" i="0" kern="1200" dirty="0" smtClean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</a:t>
          </a:r>
          <a:r>
            <a:rPr lang="tr-TR" sz="1600" b="1" i="0" kern="1200" dirty="0" smtClean="0"/>
            <a:t>Eureka </a:t>
          </a:r>
          <a:r>
            <a:rPr lang="en-US" sz="1600" b="1" i="0" kern="1200" dirty="0" smtClean="0"/>
            <a:t>Project Exhibition in Berlin, Germany</a:t>
          </a:r>
          <a:r>
            <a:rPr lang="tr-TR" sz="1600" b="1" i="0" kern="1200" dirty="0" smtClean="0"/>
            <a:t>  (</a:t>
          </a:r>
          <a:r>
            <a:rPr lang="en-US" sz="1600" b="1" i="0" kern="1200" dirty="0" smtClean="0"/>
            <a:t>Mar 10-11,</a:t>
          </a:r>
          <a:r>
            <a:rPr lang="tr-TR" sz="1600" b="1" i="0" kern="1200" dirty="0" smtClean="0"/>
            <a:t> </a:t>
          </a:r>
          <a:r>
            <a:rPr lang="en-US" sz="1600" b="1" i="0" kern="1200" dirty="0" smtClean="0"/>
            <a:t>2015</a:t>
          </a:r>
          <a:r>
            <a:rPr lang="tr-TR" sz="1600" b="1" i="0" kern="1200" dirty="0" smtClean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ModelWriter Workshop in Izmir, Turkey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Jan 15-17, 2015</a:t>
          </a:r>
          <a:r>
            <a:rPr lang="tr-TR" sz="1600" b="1" i="0" kern="1200" dirty="0" smtClean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i="0" kern="1200" dirty="0" smtClean="0"/>
            <a:t>Project</a:t>
          </a:r>
          <a:r>
            <a:rPr lang="tr-TR" sz="1600" kern="1200" dirty="0" smtClean="0"/>
            <a:t> </a:t>
          </a:r>
          <a:r>
            <a:rPr lang="tr-TR" sz="1600" b="1" i="0" kern="1200" dirty="0" smtClean="0"/>
            <a:t>Kick-off  in Istanbul, Turkey (Nov 08, 2014</a:t>
          </a:r>
          <a:r>
            <a:rPr lang="tr-TR" sz="1600" b="1" i="0" kern="1200" dirty="0" smtClean="0"/>
            <a:t>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22-9-2015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7.jpeg"/><Relationship Id="rId7" Type="http://schemas.openxmlformats.org/officeDocument/2006/relationships/diagramData" Target="../diagrams/data8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microsoft.com/office/2007/relationships/diagramDrawing" Target="../diagrams/drawing8.xml"/><Relationship Id="rId5" Type="http://schemas.openxmlformats.org/officeDocument/2006/relationships/image" Target="../media/image2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25.jpeg"/><Relationship Id="rId9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1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microsoft.com/office/2007/relationships/diagramDrawing" Target="../diagrams/drawing9.xml"/><Relationship Id="rId5" Type="http://schemas.openxmlformats.org/officeDocument/2006/relationships/image" Target="../media/image2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2384276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726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>Industrialization Triangle</a:t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The Project Idea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51064" y="2604672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56759"/>
                <a:gd name="adj4" fmla="val -8255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2344</TotalTime>
  <Words>1663</Words>
  <Application>Microsoft Office PowerPoint</Application>
  <PresentationFormat>On-screen Show (4:3)</PresentationFormat>
  <Paragraphs>301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  <vt:lpstr>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PowerPoint Presentation</vt:lpstr>
      <vt:lpstr>ModelWriter Business Strategy Industrialization Triangle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The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444</cp:revision>
  <dcterms:created xsi:type="dcterms:W3CDTF">2014-11-11T13:03:42Z</dcterms:created>
  <dcterms:modified xsi:type="dcterms:W3CDTF">2015-09-21T21:27:54Z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